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8" r:id="rId10"/>
    <p:sldId id="267" r:id="rId11"/>
    <p:sldId id="270" r:id="rId12"/>
    <p:sldId id="289" r:id="rId13"/>
    <p:sldId id="271" r:id="rId14"/>
    <p:sldId id="272" r:id="rId15"/>
    <p:sldId id="274" r:id="rId16"/>
    <p:sldId id="273" r:id="rId17"/>
    <p:sldId id="275" r:id="rId18"/>
    <p:sldId id="287" r:id="rId19"/>
    <p:sldId id="288" r:id="rId20"/>
    <p:sldId id="278" r:id="rId21"/>
    <p:sldId id="285" r:id="rId22"/>
    <p:sldId id="283" r:id="rId23"/>
    <p:sldId id="277" r:id="rId24"/>
    <p:sldId id="279" r:id="rId25"/>
    <p:sldId id="282" r:id="rId26"/>
    <p:sldId id="290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5FBFED-17B7-4BE6-A73B-BF7738386CA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CA92AC-4469-4AF9-BCF8-AB16B98D18D6}">
      <dgm:prSet phldrT="[Text]"/>
      <dgm:spPr/>
      <dgm:t>
        <a:bodyPr/>
        <a:lstStyle/>
        <a:p>
          <a:r>
            <a:rPr lang="en-US" dirty="0"/>
            <a:t>Bad News</a:t>
          </a:r>
        </a:p>
      </dgm:t>
    </dgm:pt>
    <dgm:pt modelId="{388BAD85-053A-4B79-BDD9-D8D339800C41}" type="parTrans" cxnId="{75039589-B375-49D4-BA6A-4B1CE0382AA8}">
      <dgm:prSet/>
      <dgm:spPr/>
      <dgm:t>
        <a:bodyPr/>
        <a:lstStyle/>
        <a:p>
          <a:endParaRPr lang="en-US"/>
        </a:p>
      </dgm:t>
    </dgm:pt>
    <dgm:pt modelId="{5E85A849-EB49-494D-9BFE-DF2725216DAB}" type="sibTrans" cxnId="{75039589-B375-49D4-BA6A-4B1CE0382AA8}">
      <dgm:prSet/>
      <dgm:spPr/>
      <dgm:t>
        <a:bodyPr/>
        <a:lstStyle/>
        <a:p>
          <a:endParaRPr lang="en-US"/>
        </a:p>
      </dgm:t>
    </dgm:pt>
    <dgm:pt modelId="{9D433DCE-8321-4830-B970-3F61DB9CA431}">
      <dgm:prSet phldrT="[Text]"/>
      <dgm:spPr/>
      <dgm:t>
        <a:bodyPr/>
        <a:lstStyle/>
        <a:p>
          <a:r>
            <a:rPr lang="en-US" dirty="0"/>
            <a:t>Ethics</a:t>
          </a:r>
        </a:p>
      </dgm:t>
    </dgm:pt>
    <dgm:pt modelId="{4A2C9887-3302-48C7-9903-BB982CD84C98}" type="parTrans" cxnId="{3006143C-CFEC-42CE-8DDE-4B0F786847A0}">
      <dgm:prSet/>
      <dgm:spPr/>
      <dgm:t>
        <a:bodyPr/>
        <a:lstStyle/>
        <a:p>
          <a:endParaRPr lang="en-US"/>
        </a:p>
      </dgm:t>
    </dgm:pt>
    <dgm:pt modelId="{86F40C95-22EE-4B1F-9604-6B714DA8A50C}" type="sibTrans" cxnId="{3006143C-CFEC-42CE-8DDE-4B0F786847A0}">
      <dgm:prSet/>
      <dgm:spPr/>
      <dgm:t>
        <a:bodyPr/>
        <a:lstStyle/>
        <a:p>
          <a:endParaRPr lang="en-US"/>
        </a:p>
      </dgm:t>
    </dgm:pt>
    <dgm:pt modelId="{BD6137BA-6CCA-429B-BAA4-940B15DE8BE9}">
      <dgm:prSet phldrT="[Text]"/>
      <dgm:spPr/>
      <dgm:t>
        <a:bodyPr/>
        <a:lstStyle/>
        <a:p>
          <a:r>
            <a:rPr lang="en-US" dirty="0"/>
            <a:t>Hacking</a:t>
          </a:r>
        </a:p>
      </dgm:t>
    </dgm:pt>
    <dgm:pt modelId="{6894AF10-BA9C-4852-857D-04CE76AA15E2}" type="parTrans" cxnId="{5A78C96E-A01A-4CC1-95F2-D3FA5219AF0E}">
      <dgm:prSet/>
      <dgm:spPr/>
      <dgm:t>
        <a:bodyPr/>
        <a:lstStyle/>
        <a:p>
          <a:endParaRPr lang="en-US"/>
        </a:p>
      </dgm:t>
    </dgm:pt>
    <dgm:pt modelId="{E8B33E5A-D6BE-4F0B-9B9C-37F0C3B496CA}" type="sibTrans" cxnId="{5A78C96E-A01A-4CC1-95F2-D3FA5219AF0E}">
      <dgm:prSet/>
      <dgm:spPr/>
      <dgm:t>
        <a:bodyPr/>
        <a:lstStyle/>
        <a:p>
          <a:endParaRPr lang="en-US"/>
        </a:p>
      </dgm:t>
    </dgm:pt>
    <dgm:pt modelId="{C7D09606-16C2-410D-94FC-D957F05F90B0}" type="pres">
      <dgm:prSet presAssocID="{755FBFED-17B7-4BE6-A73B-BF7738386CAC}" presName="cycle" presStyleCnt="0">
        <dgm:presLayoutVars>
          <dgm:dir/>
          <dgm:resizeHandles val="exact"/>
        </dgm:presLayoutVars>
      </dgm:prSet>
      <dgm:spPr/>
    </dgm:pt>
    <dgm:pt modelId="{673D7A18-86D6-4858-B502-620C72130FEB}" type="pres">
      <dgm:prSet presAssocID="{20CA92AC-4469-4AF9-BCF8-AB16B98D18D6}" presName="dummy" presStyleCnt="0"/>
      <dgm:spPr/>
    </dgm:pt>
    <dgm:pt modelId="{FEC07F7A-791A-400D-A1FF-21292C1EBA15}" type="pres">
      <dgm:prSet presAssocID="{20CA92AC-4469-4AF9-BCF8-AB16B98D18D6}" presName="node" presStyleLbl="revTx" presStyleIdx="0" presStyleCnt="3">
        <dgm:presLayoutVars>
          <dgm:bulletEnabled val="1"/>
        </dgm:presLayoutVars>
      </dgm:prSet>
      <dgm:spPr/>
    </dgm:pt>
    <dgm:pt modelId="{7E747E7A-113E-4C5C-A6F2-DE4FC6D4B399}" type="pres">
      <dgm:prSet presAssocID="{5E85A849-EB49-494D-9BFE-DF2725216DAB}" presName="sibTrans" presStyleLbl="node1" presStyleIdx="0" presStyleCnt="3"/>
      <dgm:spPr/>
    </dgm:pt>
    <dgm:pt modelId="{274452E2-9958-42AC-92D5-FDCB6DACB9A1}" type="pres">
      <dgm:prSet presAssocID="{9D433DCE-8321-4830-B970-3F61DB9CA431}" presName="dummy" presStyleCnt="0"/>
      <dgm:spPr/>
    </dgm:pt>
    <dgm:pt modelId="{C06A0818-143C-4793-A922-C9EE35D8C614}" type="pres">
      <dgm:prSet presAssocID="{9D433DCE-8321-4830-B970-3F61DB9CA431}" presName="node" presStyleLbl="revTx" presStyleIdx="1" presStyleCnt="3">
        <dgm:presLayoutVars>
          <dgm:bulletEnabled val="1"/>
        </dgm:presLayoutVars>
      </dgm:prSet>
      <dgm:spPr/>
    </dgm:pt>
    <dgm:pt modelId="{BADE0EA7-370E-4C00-8C77-AE004355F10B}" type="pres">
      <dgm:prSet presAssocID="{86F40C95-22EE-4B1F-9604-6B714DA8A50C}" presName="sibTrans" presStyleLbl="node1" presStyleIdx="1" presStyleCnt="3"/>
      <dgm:spPr/>
    </dgm:pt>
    <dgm:pt modelId="{328EE097-303A-4180-B13D-A0B1DAF0EB9F}" type="pres">
      <dgm:prSet presAssocID="{BD6137BA-6CCA-429B-BAA4-940B15DE8BE9}" presName="dummy" presStyleCnt="0"/>
      <dgm:spPr/>
    </dgm:pt>
    <dgm:pt modelId="{C7FCD898-BE57-4965-99C4-97E981F761BC}" type="pres">
      <dgm:prSet presAssocID="{BD6137BA-6CCA-429B-BAA4-940B15DE8BE9}" presName="node" presStyleLbl="revTx" presStyleIdx="2" presStyleCnt="3">
        <dgm:presLayoutVars>
          <dgm:bulletEnabled val="1"/>
        </dgm:presLayoutVars>
      </dgm:prSet>
      <dgm:spPr/>
    </dgm:pt>
    <dgm:pt modelId="{D0C7FE57-C254-4DD4-A5C7-AFF721F468F8}" type="pres">
      <dgm:prSet presAssocID="{E8B33E5A-D6BE-4F0B-9B9C-37F0C3B496CA}" presName="sibTrans" presStyleLbl="node1" presStyleIdx="2" presStyleCnt="3"/>
      <dgm:spPr/>
    </dgm:pt>
  </dgm:ptLst>
  <dgm:cxnLst>
    <dgm:cxn modelId="{35077C1D-440F-4E25-B98D-B2A83924FED1}" type="presOf" srcId="{E8B33E5A-D6BE-4F0B-9B9C-37F0C3B496CA}" destId="{D0C7FE57-C254-4DD4-A5C7-AFF721F468F8}" srcOrd="0" destOrd="0" presId="urn:microsoft.com/office/officeart/2005/8/layout/cycle1"/>
    <dgm:cxn modelId="{C9A54E2A-B902-4145-9FB2-87B3DDEDFE16}" type="presOf" srcId="{9D433DCE-8321-4830-B970-3F61DB9CA431}" destId="{C06A0818-143C-4793-A922-C9EE35D8C614}" srcOrd="0" destOrd="0" presId="urn:microsoft.com/office/officeart/2005/8/layout/cycle1"/>
    <dgm:cxn modelId="{3006143C-CFEC-42CE-8DDE-4B0F786847A0}" srcId="{755FBFED-17B7-4BE6-A73B-BF7738386CAC}" destId="{9D433DCE-8321-4830-B970-3F61DB9CA431}" srcOrd="1" destOrd="0" parTransId="{4A2C9887-3302-48C7-9903-BB982CD84C98}" sibTransId="{86F40C95-22EE-4B1F-9604-6B714DA8A50C}"/>
    <dgm:cxn modelId="{5A78C96E-A01A-4CC1-95F2-D3FA5219AF0E}" srcId="{755FBFED-17B7-4BE6-A73B-BF7738386CAC}" destId="{BD6137BA-6CCA-429B-BAA4-940B15DE8BE9}" srcOrd="2" destOrd="0" parTransId="{6894AF10-BA9C-4852-857D-04CE76AA15E2}" sibTransId="{E8B33E5A-D6BE-4F0B-9B9C-37F0C3B496CA}"/>
    <dgm:cxn modelId="{3D83BB76-B765-4880-9064-98DEDA53C34D}" type="presOf" srcId="{755FBFED-17B7-4BE6-A73B-BF7738386CAC}" destId="{C7D09606-16C2-410D-94FC-D957F05F90B0}" srcOrd="0" destOrd="0" presId="urn:microsoft.com/office/officeart/2005/8/layout/cycle1"/>
    <dgm:cxn modelId="{B29CDA7B-2144-4BC7-828D-1AFC2E6CA8EF}" type="presOf" srcId="{5E85A849-EB49-494D-9BFE-DF2725216DAB}" destId="{7E747E7A-113E-4C5C-A6F2-DE4FC6D4B399}" srcOrd="0" destOrd="0" presId="urn:microsoft.com/office/officeart/2005/8/layout/cycle1"/>
    <dgm:cxn modelId="{75039589-B375-49D4-BA6A-4B1CE0382AA8}" srcId="{755FBFED-17B7-4BE6-A73B-BF7738386CAC}" destId="{20CA92AC-4469-4AF9-BCF8-AB16B98D18D6}" srcOrd="0" destOrd="0" parTransId="{388BAD85-053A-4B79-BDD9-D8D339800C41}" sibTransId="{5E85A849-EB49-494D-9BFE-DF2725216DAB}"/>
    <dgm:cxn modelId="{E795498D-068B-4FC4-884E-D76EFB2F0E22}" type="presOf" srcId="{20CA92AC-4469-4AF9-BCF8-AB16B98D18D6}" destId="{FEC07F7A-791A-400D-A1FF-21292C1EBA15}" srcOrd="0" destOrd="0" presId="urn:microsoft.com/office/officeart/2005/8/layout/cycle1"/>
    <dgm:cxn modelId="{9E201FAB-C70C-470D-BD1F-24AADB859C9A}" type="presOf" srcId="{BD6137BA-6CCA-429B-BAA4-940B15DE8BE9}" destId="{C7FCD898-BE57-4965-99C4-97E981F761BC}" srcOrd="0" destOrd="0" presId="urn:microsoft.com/office/officeart/2005/8/layout/cycle1"/>
    <dgm:cxn modelId="{F028F5D7-7304-48FE-8770-E2A23AD4724D}" type="presOf" srcId="{86F40C95-22EE-4B1F-9604-6B714DA8A50C}" destId="{BADE0EA7-370E-4C00-8C77-AE004355F10B}" srcOrd="0" destOrd="0" presId="urn:microsoft.com/office/officeart/2005/8/layout/cycle1"/>
    <dgm:cxn modelId="{C6BDE80E-33A8-4D73-B64A-1C449ED5BB60}" type="presParOf" srcId="{C7D09606-16C2-410D-94FC-D957F05F90B0}" destId="{673D7A18-86D6-4858-B502-620C72130FEB}" srcOrd="0" destOrd="0" presId="urn:microsoft.com/office/officeart/2005/8/layout/cycle1"/>
    <dgm:cxn modelId="{641F963E-A5D2-47F9-8BEF-24E840604C2E}" type="presParOf" srcId="{C7D09606-16C2-410D-94FC-D957F05F90B0}" destId="{FEC07F7A-791A-400D-A1FF-21292C1EBA15}" srcOrd="1" destOrd="0" presId="urn:microsoft.com/office/officeart/2005/8/layout/cycle1"/>
    <dgm:cxn modelId="{883840AA-EFD9-47DE-ABDF-556BD75EF19C}" type="presParOf" srcId="{C7D09606-16C2-410D-94FC-D957F05F90B0}" destId="{7E747E7A-113E-4C5C-A6F2-DE4FC6D4B399}" srcOrd="2" destOrd="0" presId="urn:microsoft.com/office/officeart/2005/8/layout/cycle1"/>
    <dgm:cxn modelId="{515399BF-C2AC-4FA8-A27C-3D3755B17EFB}" type="presParOf" srcId="{C7D09606-16C2-410D-94FC-D957F05F90B0}" destId="{274452E2-9958-42AC-92D5-FDCB6DACB9A1}" srcOrd="3" destOrd="0" presId="urn:microsoft.com/office/officeart/2005/8/layout/cycle1"/>
    <dgm:cxn modelId="{BCA3D8BD-BDEF-44F8-87D2-0B1B16EC21AC}" type="presParOf" srcId="{C7D09606-16C2-410D-94FC-D957F05F90B0}" destId="{C06A0818-143C-4793-A922-C9EE35D8C614}" srcOrd="4" destOrd="0" presId="urn:microsoft.com/office/officeart/2005/8/layout/cycle1"/>
    <dgm:cxn modelId="{93EB0AEF-B538-453F-9E54-587C749E4C2C}" type="presParOf" srcId="{C7D09606-16C2-410D-94FC-D957F05F90B0}" destId="{BADE0EA7-370E-4C00-8C77-AE004355F10B}" srcOrd="5" destOrd="0" presId="urn:microsoft.com/office/officeart/2005/8/layout/cycle1"/>
    <dgm:cxn modelId="{72EA23FE-C5BD-46AE-8F74-28043D0AEA94}" type="presParOf" srcId="{C7D09606-16C2-410D-94FC-D957F05F90B0}" destId="{328EE097-303A-4180-B13D-A0B1DAF0EB9F}" srcOrd="6" destOrd="0" presId="urn:microsoft.com/office/officeart/2005/8/layout/cycle1"/>
    <dgm:cxn modelId="{DB483B8F-FA91-4F8D-A5E9-8D393AE83884}" type="presParOf" srcId="{C7D09606-16C2-410D-94FC-D957F05F90B0}" destId="{C7FCD898-BE57-4965-99C4-97E981F761BC}" srcOrd="7" destOrd="0" presId="urn:microsoft.com/office/officeart/2005/8/layout/cycle1"/>
    <dgm:cxn modelId="{D3ABFE3B-4886-46EE-A86D-F72B01901261}" type="presParOf" srcId="{C7D09606-16C2-410D-94FC-D957F05F90B0}" destId="{D0C7FE57-C254-4DD4-A5C7-AFF721F468F8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07F7A-791A-400D-A1FF-21292C1EBA15}">
      <dsp:nvSpPr>
        <dsp:cNvPr id="0" name=""/>
        <dsp:cNvSpPr/>
      </dsp:nvSpPr>
      <dsp:spPr>
        <a:xfrm>
          <a:off x="5816718" y="321287"/>
          <a:ext cx="1640495" cy="164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Bad News</a:t>
          </a:r>
        </a:p>
      </dsp:txBody>
      <dsp:txXfrm>
        <a:off x="5816718" y="321287"/>
        <a:ext cx="1640495" cy="1640495"/>
      </dsp:txXfrm>
    </dsp:sp>
    <dsp:sp modelId="{7E747E7A-113E-4C5C-A6F2-DE4FC6D4B399}">
      <dsp:nvSpPr>
        <dsp:cNvPr id="0" name=""/>
        <dsp:cNvSpPr/>
      </dsp:nvSpPr>
      <dsp:spPr>
        <a:xfrm>
          <a:off x="3318721" y="-1281"/>
          <a:ext cx="3878156" cy="3878156"/>
        </a:xfrm>
        <a:prstGeom prst="circularArrow">
          <a:avLst>
            <a:gd name="adj1" fmla="val 8249"/>
            <a:gd name="adj2" fmla="val 576136"/>
            <a:gd name="adj3" fmla="val 2963770"/>
            <a:gd name="adj4" fmla="val 51780"/>
            <a:gd name="adj5" fmla="val 96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A0818-143C-4793-A922-C9EE35D8C614}">
      <dsp:nvSpPr>
        <dsp:cNvPr id="0" name=""/>
        <dsp:cNvSpPr/>
      </dsp:nvSpPr>
      <dsp:spPr>
        <a:xfrm>
          <a:off x="4437552" y="2710073"/>
          <a:ext cx="1640495" cy="164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Ethics</a:t>
          </a:r>
        </a:p>
      </dsp:txBody>
      <dsp:txXfrm>
        <a:off x="4437552" y="2710073"/>
        <a:ext cx="1640495" cy="1640495"/>
      </dsp:txXfrm>
    </dsp:sp>
    <dsp:sp modelId="{BADE0EA7-370E-4C00-8C77-AE004355F10B}">
      <dsp:nvSpPr>
        <dsp:cNvPr id="0" name=""/>
        <dsp:cNvSpPr/>
      </dsp:nvSpPr>
      <dsp:spPr>
        <a:xfrm>
          <a:off x="3318721" y="-1281"/>
          <a:ext cx="3878156" cy="3878156"/>
        </a:xfrm>
        <a:prstGeom prst="circularArrow">
          <a:avLst>
            <a:gd name="adj1" fmla="val 8249"/>
            <a:gd name="adj2" fmla="val 576136"/>
            <a:gd name="adj3" fmla="val 10172085"/>
            <a:gd name="adj4" fmla="val 7260094"/>
            <a:gd name="adj5" fmla="val 96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CD898-BE57-4965-99C4-97E981F761BC}">
      <dsp:nvSpPr>
        <dsp:cNvPr id="0" name=""/>
        <dsp:cNvSpPr/>
      </dsp:nvSpPr>
      <dsp:spPr>
        <a:xfrm>
          <a:off x="3058386" y="321287"/>
          <a:ext cx="1640495" cy="164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Hacking</a:t>
          </a:r>
        </a:p>
      </dsp:txBody>
      <dsp:txXfrm>
        <a:off x="3058386" y="321287"/>
        <a:ext cx="1640495" cy="1640495"/>
      </dsp:txXfrm>
    </dsp:sp>
    <dsp:sp modelId="{D0C7FE57-C254-4DD4-A5C7-AFF721F468F8}">
      <dsp:nvSpPr>
        <dsp:cNvPr id="0" name=""/>
        <dsp:cNvSpPr/>
      </dsp:nvSpPr>
      <dsp:spPr>
        <a:xfrm>
          <a:off x="3318721" y="-1281"/>
          <a:ext cx="3878156" cy="3878156"/>
        </a:xfrm>
        <a:prstGeom prst="circularArrow">
          <a:avLst>
            <a:gd name="adj1" fmla="val 8249"/>
            <a:gd name="adj2" fmla="val 576136"/>
            <a:gd name="adj3" fmla="val 16856641"/>
            <a:gd name="adj4" fmla="val 14967223"/>
            <a:gd name="adj5" fmla="val 96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45013-F071-4696-BEA0-CF0E27F18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EC8AE7-A6C1-4382-8B36-90D49A1E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429E2-C270-49AF-9F8A-328C916D1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30BB-B130-4D62-9363-8D980D45B7CC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6B8CE-A710-410E-9F97-178716D15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DC248-A04B-47B8-8330-2B5CBF03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7E9E-A89D-450F-9D4F-84ED46A3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0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A35F-9F08-45B7-AB89-68F517E5D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54FBA-6665-40F9-A3E8-0EE83541B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09A97-50D4-4801-ACAC-AD3BB01AB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30BB-B130-4D62-9363-8D980D45B7CC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81131-DDDC-4AA1-90EF-C92EC8826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589F0-4F4E-4EEA-A52B-7E685DA5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7E9E-A89D-450F-9D4F-84ED46A3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5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F26727-5979-44D5-8911-D08878ED3B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F7DC21-9A3D-459A-AB9A-AED4750A4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8044E-77B9-4DE9-B2DD-05EE1A83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30BB-B130-4D62-9363-8D980D45B7CC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5EDEC-A725-4DB4-9103-B135FB429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6EE6D-F41D-4A5E-BA05-DECD90C70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7E9E-A89D-450F-9D4F-84ED46A3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0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7F452-5BFB-4CCA-932F-75BEC09CB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EF066-A686-4EB9-B061-203314244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0B331-AEF9-4BC9-AE8D-24E1692A7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30BB-B130-4D62-9363-8D980D45B7CC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999AD-9DE9-46D7-B574-7D0B339C8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D8316-C20C-4EF6-9C54-FB2AA353F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7E9E-A89D-450F-9D4F-84ED46A3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3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F026B-53F2-4C41-B21E-2449C2A1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30643-7B11-408F-AFAE-63003FA0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9623B-1CB2-4F9E-A2A4-4C0178748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30BB-B130-4D62-9363-8D980D45B7CC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7C5D2-91DF-47EA-BB02-83959DFA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D936E-E478-4718-A15E-D2A8BF96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7E9E-A89D-450F-9D4F-84ED46A3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8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AE1B8-DA65-4000-AD99-30AEDAA9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A9C82-43E2-4343-B422-DFACF8B11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15B30-B9D3-4509-92CA-DA8AE87CF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E392F-E681-40C5-A377-F01B6FD18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30BB-B130-4D62-9363-8D980D45B7CC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0D725-9944-4976-A28C-936FB114F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FE0E2-B231-4EDF-9A9B-BEB0B90C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7E9E-A89D-450F-9D4F-84ED46A3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2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76EA-D9AC-4046-A908-EA043CC9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CC490-3102-45F2-9159-24161963D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1771A-1DE9-4904-994C-A708C2B36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27A1E-0958-4C0A-B346-063F60708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1EB59B-D9D7-4F19-AFFC-0B7CA55DA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867AC-E850-4275-AA2D-ED1B9901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30BB-B130-4D62-9363-8D980D45B7CC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DE0413-45B2-4C3D-ABC6-AE393080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F61414-8000-48C6-8A39-7E80BAC6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7E9E-A89D-450F-9D4F-84ED46A3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5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4E18D-D35F-4632-A813-873599C4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F1B4DF-6903-4E3B-BB7B-4B70007C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30BB-B130-4D62-9363-8D980D45B7CC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99871-735A-4C8D-B859-CE76B1FC1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72F09-E4A9-4A5A-837C-D84CE41D5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7E9E-A89D-450F-9D4F-84ED46A3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1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BC75D1-5C33-4CD0-9FE2-FDD3ED5A0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30BB-B130-4D62-9363-8D980D45B7CC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156C11-8667-4502-A679-AD769C83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CB47-EC7C-4AA2-B3D5-53691999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7E9E-A89D-450F-9D4F-84ED46A3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9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FCE10-42CB-45C8-854B-0A2E1698F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7CCA9-78AC-45D2-BC78-E40206B41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D4FF9-60A0-4701-A83F-52CE0BFED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331AF-A377-44CA-81B3-25012CD7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30BB-B130-4D62-9363-8D980D45B7CC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D3193-8511-4417-8381-A7903588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ADE82-E128-4DDF-834E-E49629E0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7E9E-A89D-450F-9D4F-84ED46A3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0250-8961-4267-B85D-962E0F4C5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CEB825-2EDF-4F38-BF17-5A67376C0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EE540-B7BE-43BE-8D7C-8247935E6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AD6FF-200C-401A-A3A2-8B76585AD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30BB-B130-4D62-9363-8D980D45B7CC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8E4D3-4CC2-459B-AB81-B92055B9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EA1E1-FD14-4CCC-AFAB-8CC138C0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7E9E-A89D-450F-9D4F-84ED46A3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3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F6E199-36BB-4941-8E80-F98766D2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C671D-FC9F-400C-91D7-84C69ED0C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B2D90-C833-4F0E-9CE5-8A3390962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630BB-B130-4D62-9363-8D980D45B7CC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43784-8EBC-4D4F-B815-F1006569E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1796E-A58B-4689-AB08-5BDF2E276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17E9E-A89D-450F-9D4F-84ED46A3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8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simon@lyhinslab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yhinslab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C474-6105-433D-94BF-E89825302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Application Threat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8DF66-5383-4103-BA4E-FEFDAAA4D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7219" y="5274920"/>
            <a:ext cx="1777218" cy="460717"/>
          </a:xfrm>
        </p:spPr>
        <p:txBody>
          <a:bodyPr/>
          <a:lstStyle/>
          <a:p>
            <a:r>
              <a:rPr lang="en-US" dirty="0"/>
              <a:t>Simon Lyhin</a:t>
            </a:r>
          </a:p>
        </p:txBody>
      </p:sp>
    </p:spTree>
    <p:extLst>
      <p:ext uri="{BB962C8B-B14F-4D97-AF65-F5344CB8AC3E}">
        <p14:creationId xmlns:p14="http://schemas.microsoft.com/office/powerpoint/2010/main" val="284032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EA29-01FD-4B37-922F-E113CEC24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E23E5-AA5A-46B2-9DD3-79CB5E968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threat groups of:</a:t>
            </a:r>
          </a:p>
          <a:p>
            <a:pPr marL="0" indent="0">
              <a:buNone/>
            </a:pPr>
            <a:r>
              <a:rPr lang="en-US" dirty="0"/>
              <a:t>1. The back-end security</a:t>
            </a:r>
          </a:p>
          <a:p>
            <a:pPr marL="0" indent="0">
              <a:buNone/>
            </a:pPr>
            <a:r>
              <a:rPr lang="en-US" dirty="0"/>
              <a:t>2. The application itself</a:t>
            </a:r>
          </a:p>
          <a:p>
            <a:pPr marL="0" indent="0">
              <a:buNone/>
            </a:pPr>
            <a:r>
              <a:rPr lang="en-US" dirty="0"/>
              <a:t>3. The malware </a:t>
            </a:r>
          </a:p>
          <a:p>
            <a:pPr marL="0" indent="0">
              <a:buNone/>
            </a:pPr>
            <a:r>
              <a:rPr lang="en-US" dirty="0"/>
              <a:t>4. The stolen device</a:t>
            </a:r>
          </a:p>
          <a:p>
            <a:pPr marL="0" indent="0">
              <a:buNone/>
            </a:pPr>
            <a:r>
              <a:rPr lang="en-US" dirty="0"/>
              <a:t>5. The external attacker</a:t>
            </a:r>
          </a:p>
        </p:txBody>
      </p:sp>
    </p:spTree>
    <p:extLst>
      <p:ext uri="{BB962C8B-B14F-4D97-AF65-F5344CB8AC3E}">
        <p14:creationId xmlns:p14="http://schemas.microsoft.com/office/powerpoint/2010/main" val="187447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6E780-7FEE-41BE-88E8-27D07CEB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Client-side security</a:t>
            </a:r>
          </a:p>
        </p:txBody>
      </p:sp>
    </p:spTree>
    <p:extLst>
      <p:ext uri="{BB962C8B-B14F-4D97-AF65-F5344CB8AC3E}">
        <p14:creationId xmlns:p14="http://schemas.microsoft.com/office/powerpoint/2010/main" val="2076664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5E527-65B6-468C-8B77-BB465E8D0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5EC59-2C7C-4D55-8848-8E87ED7F8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measured in terms of money,</a:t>
            </a:r>
          </a:p>
          <a:p>
            <a:r>
              <a:rPr lang="en-US" dirty="0"/>
              <a:t>What percentile of users can be compromised?</a:t>
            </a:r>
          </a:p>
          <a:p>
            <a:r>
              <a:rPr lang="en-US" dirty="0"/>
              <a:t>What kinds of reputational damage/benefits can we get?  </a:t>
            </a:r>
          </a:p>
        </p:txBody>
      </p:sp>
    </p:spTree>
    <p:extLst>
      <p:ext uri="{BB962C8B-B14F-4D97-AF65-F5344CB8AC3E}">
        <p14:creationId xmlns:p14="http://schemas.microsoft.com/office/powerpoint/2010/main" val="361118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A2797A-F927-4EC5-BF64-73AA9FBA2D5F}"/>
              </a:ext>
            </a:extLst>
          </p:cNvPr>
          <p:cNvCxnSpPr>
            <a:cxnSpLocks/>
          </p:cNvCxnSpPr>
          <p:nvPr/>
        </p:nvCxnSpPr>
        <p:spPr>
          <a:xfrm flipV="1">
            <a:off x="3306081" y="1334547"/>
            <a:ext cx="0" cy="3808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E68D4A-0DBC-414D-9A52-E6D96CB34725}"/>
              </a:ext>
            </a:extLst>
          </p:cNvPr>
          <p:cNvCxnSpPr/>
          <p:nvPr/>
        </p:nvCxnSpPr>
        <p:spPr>
          <a:xfrm>
            <a:off x="3306081" y="5142799"/>
            <a:ext cx="45364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BC6D60-8A42-4C30-B50B-7DB4FECCB701}"/>
              </a:ext>
            </a:extLst>
          </p:cNvPr>
          <p:cNvCxnSpPr/>
          <p:nvPr/>
        </p:nvCxnSpPr>
        <p:spPr>
          <a:xfrm flipH="1">
            <a:off x="3205019" y="2419866"/>
            <a:ext cx="1754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524AFE-9E54-415A-96AF-A348BF6A9188}"/>
              </a:ext>
            </a:extLst>
          </p:cNvPr>
          <p:cNvCxnSpPr>
            <a:cxnSpLocks/>
          </p:cNvCxnSpPr>
          <p:nvPr/>
        </p:nvCxnSpPr>
        <p:spPr>
          <a:xfrm flipV="1">
            <a:off x="6086764" y="4996812"/>
            <a:ext cx="0" cy="267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29BE441-1B82-4E83-85EA-1AE7D811E185}"/>
              </a:ext>
            </a:extLst>
          </p:cNvPr>
          <p:cNvSpPr txBox="1"/>
          <p:nvPr/>
        </p:nvSpPr>
        <p:spPr>
          <a:xfrm>
            <a:off x="7183896" y="5294828"/>
            <a:ext cx="131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Adaptability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19C353-FB7F-46FD-93C4-54E3461DF9AE}"/>
              </a:ext>
            </a:extLst>
          </p:cNvPr>
          <p:cNvSpPr txBox="1"/>
          <p:nvPr/>
        </p:nvSpPr>
        <p:spPr>
          <a:xfrm>
            <a:off x="2164348" y="942543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Closeness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C8E961-F0B7-46C4-89FD-862CC3D6D439}"/>
              </a:ext>
            </a:extLst>
          </p:cNvPr>
          <p:cNvSpPr txBox="1"/>
          <p:nvPr/>
        </p:nvSpPr>
        <p:spPr>
          <a:xfrm>
            <a:off x="3054176" y="52351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C06003-1DAA-413C-A25F-920E94E6B32C}"/>
              </a:ext>
            </a:extLst>
          </p:cNvPr>
          <p:cNvSpPr txBox="1"/>
          <p:nvPr/>
        </p:nvSpPr>
        <p:spPr>
          <a:xfrm>
            <a:off x="2967452" y="22351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8A344D-35B5-4F1A-9607-3F645CA01869}"/>
              </a:ext>
            </a:extLst>
          </p:cNvPr>
          <p:cNvSpPr txBox="1"/>
          <p:nvPr/>
        </p:nvSpPr>
        <p:spPr>
          <a:xfrm>
            <a:off x="5935914" y="52969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11028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A2797A-F927-4EC5-BF64-73AA9FBA2D5F}"/>
              </a:ext>
            </a:extLst>
          </p:cNvPr>
          <p:cNvCxnSpPr>
            <a:cxnSpLocks/>
          </p:cNvCxnSpPr>
          <p:nvPr/>
        </p:nvCxnSpPr>
        <p:spPr>
          <a:xfrm flipV="1">
            <a:off x="3306081" y="1334547"/>
            <a:ext cx="0" cy="3808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E68D4A-0DBC-414D-9A52-E6D96CB34725}"/>
              </a:ext>
            </a:extLst>
          </p:cNvPr>
          <p:cNvCxnSpPr/>
          <p:nvPr/>
        </p:nvCxnSpPr>
        <p:spPr>
          <a:xfrm>
            <a:off x="3306081" y="5142799"/>
            <a:ext cx="45364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BC6D60-8A42-4C30-B50B-7DB4FECCB701}"/>
              </a:ext>
            </a:extLst>
          </p:cNvPr>
          <p:cNvCxnSpPr/>
          <p:nvPr/>
        </p:nvCxnSpPr>
        <p:spPr>
          <a:xfrm flipH="1">
            <a:off x="3205019" y="2419866"/>
            <a:ext cx="1754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524AFE-9E54-415A-96AF-A348BF6A9188}"/>
              </a:ext>
            </a:extLst>
          </p:cNvPr>
          <p:cNvCxnSpPr>
            <a:cxnSpLocks/>
          </p:cNvCxnSpPr>
          <p:nvPr/>
        </p:nvCxnSpPr>
        <p:spPr>
          <a:xfrm flipV="1">
            <a:off x="6086764" y="4996812"/>
            <a:ext cx="0" cy="267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AB0F63A3-3D58-4E8E-ADA3-707397F14027}"/>
              </a:ext>
            </a:extLst>
          </p:cNvPr>
          <p:cNvSpPr/>
          <p:nvPr/>
        </p:nvSpPr>
        <p:spPr>
          <a:xfrm>
            <a:off x="6012873" y="2336739"/>
            <a:ext cx="73884" cy="831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9CAD3273-191F-4C2B-9979-F503FEC341DB}"/>
              </a:ext>
            </a:extLst>
          </p:cNvPr>
          <p:cNvSpPr/>
          <p:nvPr/>
        </p:nvSpPr>
        <p:spPr>
          <a:xfrm>
            <a:off x="3269139" y="2369057"/>
            <a:ext cx="73884" cy="831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E3297256-A8E3-407B-82CB-4F9B353E717E}"/>
              </a:ext>
            </a:extLst>
          </p:cNvPr>
          <p:cNvSpPr/>
          <p:nvPr/>
        </p:nvSpPr>
        <p:spPr>
          <a:xfrm>
            <a:off x="6049815" y="5101239"/>
            <a:ext cx="73884" cy="831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764DE2E4-082D-46EB-AF74-ABC0B9AF632F}"/>
              </a:ext>
            </a:extLst>
          </p:cNvPr>
          <p:cNvSpPr/>
          <p:nvPr/>
        </p:nvSpPr>
        <p:spPr>
          <a:xfrm>
            <a:off x="3269138" y="5110489"/>
            <a:ext cx="73884" cy="831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9BE441-1B82-4E83-85EA-1AE7D811E185}"/>
              </a:ext>
            </a:extLst>
          </p:cNvPr>
          <p:cNvSpPr txBox="1"/>
          <p:nvPr/>
        </p:nvSpPr>
        <p:spPr>
          <a:xfrm>
            <a:off x="7183896" y="5294828"/>
            <a:ext cx="131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Adaptability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19C353-FB7F-46FD-93C4-54E3461DF9AE}"/>
              </a:ext>
            </a:extLst>
          </p:cNvPr>
          <p:cNvSpPr txBox="1"/>
          <p:nvPr/>
        </p:nvSpPr>
        <p:spPr>
          <a:xfrm>
            <a:off x="2164348" y="942543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Closeness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C8E961-F0B7-46C4-89FD-862CC3D6D439}"/>
              </a:ext>
            </a:extLst>
          </p:cNvPr>
          <p:cNvSpPr txBox="1"/>
          <p:nvPr/>
        </p:nvSpPr>
        <p:spPr>
          <a:xfrm>
            <a:off x="3054176" y="52351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C06003-1DAA-413C-A25F-920E94E6B32C}"/>
              </a:ext>
            </a:extLst>
          </p:cNvPr>
          <p:cNvSpPr txBox="1"/>
          <p:nvPr/>
        </p:nvSpPr>
        <p:spPr>
          <a:xfrm>
            <a:off x="2967452" y="22351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8A344D-35B5-4F1A-9607-3F645CA01869}"/>
              </a:ext>
            </a:extLst>
          </p:cNvPr>
          <p:cNvSpPr txBox="1"/>
          <p:nvPr/>
        </p:nvSpPr>
        <p:spPr>
          <a:xfrm>
            <a:off x="5935914" y="52969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167ACD-B624-4822-BB05-42F1DF64CD0B}"/>
              </a:ext>
            </a:extLst>
          </p:cNvPr>
          <p:cNvSpPr txBox="1"/>
          <p:nvPr/>
        </p:nvSpPr>
        <p:spPr>
          <a:xfrm>
            <a:off x="6123699" y="1865860"/>
            <a:ext cx="185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Stolen Device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97ECB8-DFE5-4406-922C-3E03D3312A8C}"/>
              </a:ext>
            </a:extLst>
          </p:cNvPr>
          <p:cNvSpPr txBox="1"/>
          <p:nvPr/>
        </p:nvSpPr>
        <p:spPr>
          <a:xfrm>
            <a:off x="1041478" y="4729893"/>
            <a:ext cx="216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Application itself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3D27CA-D144-4D7D-AE91-8398EA63952A}"/>
              </a:ext>
            </a:extLst>
          </p:cNvPr>
          <p:cNvSpPr txBox="1"/>
          <p:nvPr/>
        </p:nvSpPr>
        <p:spPr>
          <a:xfrm>
            <a:off x="1457648" y="2082897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Malware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FE0EA8-59CA-4CB4-B8A5-F535AF809565}"/>
              </a:ext>
            </a:extLst>
          </p:cNvPr>
          <p:cNvSpPr txBox="1"/>
          <p:nvPr/>
        </p:nvSpPr>
        <p:spPr>
          <a:xfrm>
            <a:off x="6123699" y="4602364"/>
            <a:ext cx="218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External Attacker</a:t>
            </a:r>
          </a:p>
        </p:txBody>
      </p:sp>
    </p:spTree>
    <p:extLst>
      <p:ext uri="{BB962C8B-B14F-4D97-AF65-F5344CB8AC3E}">
        <p14:creationId xmlns:p14="http://schemas.microsoft.com/office/powerpoint/2010/main" val="132830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6E780-7FEE-41BE-88E8-27D07CEB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are the minimum Closeness and Adaptability required for the exploitation?</a:t>
            </a:r>
          </a:p>
        </p:txBody>
      </p:sp>
    </p:spTree>
    <p:extLst>
      <p:ext uri="{BB962C8B-B14F-4D97-AF65-F5344CB8AC3E}">
        <p14:creationId xmlns:p14="http://schemas.microsoft.com/office/powerpoint/2010/main" val="2554678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A2797A-F927-4EC5-BF64-73AA9FBA2D5F}"/>
              </a:ext>
            </a:extLst>
          </p:cNvPr>
          <p:cNvCxnSpPr>
            <a:cxnSpLocks/>
          </p:cNvCxnSpPr>
          <p:nvPr/>
        </p:nvCxnSpPr>
        <p:spPr>
          <a:xfrm flipV="1">
            <a:off x="3306081" y="1334547"/>
            <a:ext cx="0" cy="3808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E68D4A-0DBC-414D-9A52-E6D96CB34725}"/>
              </a:ext>
            </a:extLst>
          </p:cNvPr>
          <p:cNvCxnSpPr/>
          <p:nvPr/>
        </p:nvCxnSpPr>
        <p:spPr>
          <a:xfrm>
            <a:off x="3306081" y="5142799"/>
            <a:ext cx="45364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BC6D60-8A42-4C30-B50B-7DB4FECCB701}"/>
              </a:ext>
            </a:extLst>
          </p:cNvPr>
          <p:cNvCxnSpPr/>
          <p:nvPr/>
        </p:nvCxnSpPr>
        <p:spPr>
          <a:xfrm flipH="1">
            <a:off x="3205019" y="2419866"/>
            <a:ext cx="1754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524AFE-9E54-415A-96AF-A348BF6A9188}"/>
              </a:ext>
            </a:extLst>
          </p:cNvPr>
          <p:cNvCxnSpPr>
            <a:cxnSpLocks/>
          </p:cNvCxnSpPr>
          <p:nvPr/>
        </p:nvCxnSpPr>
        <p:spPr>
          <a:xfrm flipV="1">
            <a:off x="6086764" y="4996812"/>
            <a:ext cx="0" cy="267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AB0F63A3-3D58-4E8E-ADA3-707397F14027}"/>
              </a:ext>
            </a:extLst>
          </p:cNvPr>
          <p:cNvSpPr/>
          <p:nvPr/>
        </p:nvSpPr>
        <p:spPr>
          <a:xfrm>
            <a:off x="6012873" y="2336739"/>
            <a:ext cx="73884" cy="831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9CAD3273-191F-4C2B-9979-F503FEC341DB}"/>
              </a:ext>
            </a:extLst>
          </p:cNvPr>
          <p:cNvSpPr/>
          <p:nvPr/>
        </p:nvSpPr>
        <p:spPr>
          <a:xfrm>
            <a:off x="3269139" y="2369057"/>
            <a:ext cx="73884" cy="831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E3297256-A8E3-407B-82CB-4F9B353E717E}"/>
              </a:ext>
            </a:extLst>
          </p:cNvPr>
          <p:cNvSpPr/>
          <p:nvPr/>
        </p:nvSpPr>
        <p:spPr>
          <a:xfrm>
            <a:off x="6049815" y="5101239"/>
            <a:ext cx="73884" cy="831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764DE2E4-082D-46EB-AF74-ABC0B9AF632F}"/>
              </a:ext>
            </a:extLst>
          </p:cNvPr>
          <p:cNvSpPr/>
          <p:nvPr/>
        </p:nvSpPr>
        <p:spPr>
          <a:xfrm>
            <a:off x="3269138" y="5110489"/>
            <a:ext cx="73884" cy="831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9BE441-1B82-4E83-85EA-1AE7D811E185}"/>
              </a:ext>
            </a:extLst>
          </p:cNvPr>
          <p:cNvSpPr txBox="1"/>
          <p:nvPr/>
        </p:nvSpPr>
        <p:spPr>
          <a:xfrm>
            <a:off x="7183896" y="5294828"/>
            <a:ext cx="131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Adaptability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19C353-FB7F-46FD-93C4-54E3461DF9AE}"/>
              </a:ext>
            </a:extLst>
          </p:cNvPr>
          <p:cNvSpPr txBox="1"/>
          <p:nvPr/>
        </p:nvSpPr>
        <p:spPr>
          <a:xfrm>
            <a:off x="2164348" y="942543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Closeness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C8E961-F0B7-46C4-89FD-862CC3D6D439}"/>
              </a:ext>
            </a:extLst>
          </p:cNvPr>
          <p:cNvSpPr txBox="1"/>
          <p:nvPr/>
        </p:nvSpPr>
        <p:spPr>
          <a:xfrm>
            <a:off x="3054176" y="52351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C06003-1DAA-413C-A25F-920E94E6B32C}"/>
              </a:ext>
            </a:extLst>
          </p:cNvPr>
          <p:cNvSpPr txBox="1"/>
          <p:nvPr/>
        </p:nvSpPr>
        <p:spPr>
          <a:xfrm>
            <a:off x="2967452" y="22351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8A344D-35B5-4F1A-9607-3F645CA01869}"/>
              </a:ext>
            </a:extLst>
          </p:cNvPr>
          <p:cNvSpPr txBox="1"/>
          <p:nvPr/>
        </p:nvSpPr>
        <p:spPr>
          <a:xfrm>
            <a:off x="5935914" y="52969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167ACD-B624-4822-BB05-42F1DF64CD0B}"/>
              </a:ext>
            </a:extLst>
          </p:cNvPr>
          <p:cNvSpPr txBox="1"/>
          <p:nvPr/>
        </p:nvSpPr>
        <p:spPr>
          <a:xfrm>
            <a:off x="6123699" y="1865860"/>
            <a:ext cx="185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Stolen Device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97ECB8-DFE5-4406-922C-3E03D3312A8C}"/>
              </a:ext>
            </a:extLst>
          </p:cNvPr>
          <p:cNvSpPr txBox="1"/>
          <p:nvPr/>
        </p:nvSpPr>
        <p:spPr>
          <a:xfrm>
            <a:off x="1068112" y="4723024"/>
            <a:ext cx="216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Application Itself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3D27CA-D144-4D7D-AE91-8398EA63952A}"/>
              </a:ext>
            </a:extLst>
          </p:cNvPr>
          <p:cNvSpPr txBox="1"/>
          <p:nvPr/>
        </p:nvSpPr>
        <p:spPr>
          <a:xfrm>
            <a:off x="1640776" y="2064425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Malware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FE0EA8-59CA-4CB4-B8A5-F535AF809565}"/>
              </a:ext>
            </a:extLst>
          </p:cNvPr>
          <p:cNvSpPr txBox="1"/>
          <p:nvPr/>
        </p:nvSpPr>
        <p:spPr>
          <a:xfrm>
            <a:off x="6123699" y="4602364"/>
            <a:ext cx="218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External Attacker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894692C7-B968-43BB-AAC5-9A3C4B4BB592}"/>
              </a:ext>
            </a:extLst>
          </p:cNvPr>
          <p:cNvSpPr/>
          <p:nvPr/>
        </p:nvSpPr>
        <p:spPr>
          <a:xfrm>
            <a:off x="5191287" y="3162099"/>
            <a:ext cx="479839" cy="458519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250194C3-3B75-4FBB-B770-52E2CCBDD984}"/>
              </a:ext>
            </a:extLst>
          </p:cNvPr>
          <p:cNvSpPr/>
          <p:nvPr/>
        </p:nvSpPr>
        <p:spPr>
          <a:xfrm>
            <a:off x="4092829" y="3366452"/>
            <a:ext cx="311710" cy="287357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BEAFB81A-1B32-4F6D-803F-7D56FA334FD6}"/>
              </a:ext>
            </a:extLst>
          </p:cNvPr>
          <p:cNvSpPr/>
          <p:nvPr/>
        </p:nvSpPr>
        <p:spPr>
          <a:xfrm>
            <a:off x="3512716" y="4787030"/>
            <a:ext cx="175477" cy="16127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3923B496-8AAE-4689-BA78-2C206ABA7D8D}"/>
              </a:ext>
            </a:extLst>
          </p:cNvPr>
          <p:cNvSpPr/>
          <p:nvPr/>
        </p:nvSpPr>
        <p:spPr>
          <a:xfrm>
            <a:off x="4652646" y="2743133"/>
            <a:ext cx="328524" cy="290650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F8DDD6E4-F4F7-426C-BDBD-F48D9A047196}"/>
              </a:ext>
            </a:extLst>
          </p:cNvPr>
          <p:cNvSpPr/>
          <p:nvPr/>
        </p:nvSpPr>
        <p:spPr>
          <a:xfrm>
            <a:off x="5523345" y="2532477"/>
            <a:ext cx="479839" cy="458519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51551CCC-138D-4863-B2D4-EF70608C7241}"/>
              </a:ext>
            </a:extLst>
          </p:cNvPr>
          <p:cNvSpPr/>
          <p:nvPr/>
        </p:nvSpPr>
        <p:spPr>
          <a:xfrm>
            <a:off x="4879577" y="4412285"/>
            <a:ext cx="311710" cy="287357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48580E96-8D9F-4EF0-9484-BCD6C0CD0BD0}"/>
              </a:ext>
            </a:extLst>
          </p:cNvPr>
          <p:cNvSpPr/>
          <p:nvPr/>
        </p:nvSpPr>
        <p:spPr>
          <a:xfrm>
            <a:off x="4247325" y="4094351"/>
            <a:ext cx="311710" cy="287357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20D2C14F-F8E4-45E6-A14F-7ADA0D70BA3D}"/>
              </a:ext>
            </a:extLst>
          </p:cNvPr>
          <p:cNvSpPr/>
          <p:nvPr/>
        </p:nvSpPr>
        <p:spPr>
          <a:xfrm>
            <a:off x="3449474" y="2532477"/>
            <a:ext cx="311710" cy="287357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4C2639FE-560A-4B22-8573-362C3B434952}"/>
              </a:ext>
            </a:extLst>
          </p:cNvPr>
          <p:cNvSpPr/>
          <p:nvPr/>
        </p:nvSpPr>
        <p:spPr>
          <a:xfrm>
            <a:off x="5667159" y="4690984"/>
            <a:ext cx="311710" cy="287357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20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6E780-7FEE-41BE-88E8-27D07CEB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Cases</a:t>
            </a:r>
          </a:p>
        </p:txBody>
      </p:sp>
    </p:spTree>
    <p:extLst>
      <p:ext uri="{BB962C8B-B14F-4D97-AF65-F5344CB8AC3E}">
        <p14:creationId xmlns:p14="http://schemas.microsoft.com/office/powerpoint/2010/main" val="2986467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C73A-7174-49B5-907A-0AF3A8AA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Application Itself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A1975075-1C39-41DE-B797-015807594A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145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86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C73A-7174-49B5-907A-0AF3A8AA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Stolen Device Threat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F54DB4-37BE-4941-A185-67FC1AA60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3915"/>
            <a:ext cx="12105155" cy="520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0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7A8A9-C140-42C3-9AE4-054508FA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life of an ethical hacker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36469E8-7B94-4C2C-A655-DCD66C93C2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4240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9480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C73A-7174-49B5-907A-0AF3A8AA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09" y="2591089"/>
            <a:ext cx="5821218" cy="1140402"/>
          </a:xfrm>
        </p:spPr>
        <p:txBody>
          <a:bodyPr/>
          <a:lstStyle/>
          <a:p>
            <a:r>
              <a:rPr lang="en-US" dirty="0"/>
              <a:t>The Malware Threat</a:t>
            </a:r>
          </a:p>
        </p:txBody>
      </p:sp>
      <p:pic>
        <p:nvPicPr>
          <p:cNvPr id="28" name="voice_demo">
            <a:hlinkClick r:id="" action="ppaction://media"/>
            <a:extLst>
              <a:ext uri="{FF2B5EF4-FFF2-40B4-BE49-F238E27FC236}">
                <a16:creationId xmlns:a16="http://schemas.microsoft.com/office/drawing/2014/main" id="{E37475AE-D921-4AF0-9007-B9CDB5061E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0020" y="0"/>
            <a:ext cx="3671980" cy="671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2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oice_exploitation">
            <a:hlinkClick r:id="" action="ppaction://media"/>
            <a:extLst>
              <a:ext uri="{FF2B5EF4-FFF2-40B4-BE49-F238E27FC236}">
                <a16:creationId xmlns:a16="http://schemas.microsoft.com/office/drawing/2014/main" id="{6B069C4D-5DC6-4229-9969-C689A2154F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42863" y="-55422"/>
            <a:ext cx="12277725" cy="691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C73A-7174-49B5-907A-0AF3A8AA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Malware Threat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06E897-6619-450F-AB11-80FA5D22B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385887"/>
            <a:ext cx="74866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92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FC73A-7174-49B5-907A-0AF3A8AA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/>
              <a:t>The External Attacker Threat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06D24-1CCC-47CE-9683-971B9E738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/>
          </a:p>
          <a:p>
            <a:endParaRPr lang="en-US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921579-3B4E-4EF4-962C-0C88FAB3C4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7" r="1" b="9979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05378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6E780-7FEE-41BE-88E8-27D07CEB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019440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C73A-7174-49B5-907A-0AF3A8AA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of the basic attack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06D24-1CCC-47CE-9683-971B9E738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these angles to look at the application, add some creativity and build an accurate attack surface.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25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C73A-7174-49B5-907A-0AF3A8AA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of the basic attack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06D24-1CCC-47CE-9683-971B9E738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Malware: based on IPC</a:t>
            </a:r>
          </a:p>
          <a:p>
            <a:pPr marL="0" indent="0">
              <a:buNone/>
            </a:pPr>
            <a:r>
              <a:rPr lang="en-US" dirty="0"/>
              <a:t>The Stolen Device: based on assets the application keeps on the device, based on known misconfigurations.</a:t>
            </a:r>
          </a:p>
          <a:p>
            <a:pPr marL="0" indent="0">
              <a:buNone/>
            </a:pPr>
            <a:r>
              <a:rPr lang="en-US" dirty="0"/>
              <a:t>The External Attacker: based on in-app actions, based on networking</a:t>
            </a:r>
          </a:p>
          <a:p>
            <a:pPr marL="0" indent="0">
              <a:buNone/>
            </a:pPr>
            <a:r>
              <a:rPr lang="en-US" dirty="0"/>
              <a:t>The Application Itself: based on permissions, based on regular traffic.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2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ECAC-81F2-4555-BE25-0BEE1DC1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 &amp;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10B31-4A45-4E94-AA38-CB1966838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This talk was inspired by conversations with:</a:t>
            </a:r>
          </a:p>
          <a:p>
            <a:pPr>
              <a:buFontTx/>
              <a:buChar char="-"/>
            </a:pPr>
            <a:r>
              <a:rPr lang="en-US" dirty="0"/>
              <a:t>Christopher Crowley at SANS sec575, Anaheim, CA, early 2020</a:t>
            </a:r>
          </a:p>
          <a:p>
            <a:pPr>
              <a:buFontTx/>
              <a:buChar char="-"/>
            </a:pPr>
            <a:r>
              <a:rPr lang="en-US" dirty="0"/>
              <a:t>Offensive Security AWAE&amp;CTP courses &amp; communities</a:t>
            </a:r>
          </a:p>
          <a:p>
            <a:pPr>
              <a:buFontTx/>
              <a:buChar char="-"/>
            </a:pPr>
            <a:r>
              <a:rPr lang="en-US" dirty="0"/>
              <a:t>Real-life projects from the company I’m currently work in.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hours of conversations with </a:t>
            </a:r>
            <a:r>
              <a:rPr lang="en-US" dirty="0" err="1"/>
              <a:t>Lyhin’s</a:t>
            </a:r>
            <a:r>
              <a:rPr lang="en-US" dirty="0"/>
              <a:t> Lab members.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simon@lyhinslab.org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@garumpage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8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EE88-00C7-48DD-A06E-49509BF2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L_L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3D0951-2E9E-4330-8F8D-1B588C60D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</a:t>
            </a:r>
            <a:r>
              <a:rPr lang="en-US" dirty="0">
                <a:solidFill>
                  <a:schemeClr val="accent1"/>
                </a:solidFill>
              </a:rPr>
              <a:t>Admin</a:t>
            </a:r>
            <a:r>
              <a:rPr lang="en-US" dirty="0"/>
              <a:t> deploys software any </a:t>
            </a:r>
            <a:r>
              <a:rPr lang="en-US" dirty="0">
                <a:solidFill>
                  <a:srgbClr val="FF0000"/>
                </a:solidFill>
              </a:rPr>
              <a:t>Researcher</a:t>
            </a:r>
            <a:r>
              <a:rPr lang="en-US" dirty="0"/>
              <a:t> may try to break</a:t>
            </a:r>
          </a:p>
          <a:p>
            <a:r>
              <a:rPr lang="en-US" dirty="0"/>
              <a:t>A strategic place to develop skills SLOWLY </a:t>
            </a:r>
          </a:p>
          <a:p>
            <a:r>
              <a:rPr lang="en-US" dirty="0"/>
              <a:t>Obligatory performance and reporting standards</a:t>
            </a:r>
          </a:p>
          <a:p>
            <a:r>
              <a:rPr lang="en-US" dirty="0"/>
              <a:t>NON-COMMERCIAL and FREE OF CHARGE, forever.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https://lyhinslab.org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simon@lyhinslab.org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6E780-7FEE-41BE-88E8-27D07CEB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can we do with an app?</a:t>
            </a:r>
          </a:p>
        </p:txBody>
      </p:sp>
    </p:spTree>
    <p:extLst>
      <p:ext uri="{BB962C8B-B14F-4D97-AF65-F5344CB8AC3E}">
        <p14:creationId xmlns:p14="http://schemas.microsoft.com/office/powerpoint/2010/main" val="336340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6E780-7FEE-41BE-88E8-27D07CEB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kinds of value can we get?</a:t>
            </a:r>
          </a:p>
        </p:txBody>
      </p:sp>
    </p:spTree>
    <p:extLst>
      <p:ext uri="{BB962C8B-B14F-4D97-AF65-F5344CB8AC3E}">
        <p14:creationId xmlns:p14="http://schemas.microsoft.com/office/powerpoint/2010/main" val="411331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6E780-7FEE-41BE-88E8-27D07CEB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How to audit the whole attack surface?</a:t>
            </a:r>
          </a:p>
        </p:txBody>
      </p:sp>
    </p:spTree>
    <p:extLst>
      <p:ext uri="{BB962C8B-B14F-4D97-AF65-F5344CB8AC3E}">
        <p14:creationId xmlns:p14="http://schemas.microsoft.com/office/powerpoint/2010/main" val="329645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54164-BA7F-49F1-994F-A9F753CA9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AFE5F-B06F-4A02-A25B-95BE947BA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Huge attack surface</a:t>
            </a:r>
          </a:p>
          <a:p>
            <a:r>
              <a:rPr lang="en-US" dirty="0"/>
              <a:t>Easily accessible from the Internet</a:t>
            </a:r>
          </a:p>
          <a:p>
            <a:r>
              <a:rPr lang="en-US" dirty="0"/>
              <a:t>Fully controlled and relatively stable systems</a:t>
            </a:r>
          </a:p>
        </p:txBody>
      </p:sp>
    </p:spTree>
    <p:extLst>
      <p:ext uri="{BB962C8B-B14F-4D97-AF65-F5344CB8AC3E}">
        <p14:creationId xmlns:p14="http://schemas.microsoft.com/office/powerpoint/2010/main" val="385377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C73A-7174-49B5-907A-0AF3A8AA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app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06D24-1CCC-47CE-9683-971B9E738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Back-end is narrow-sized and is reachable for anybody</a:t>
            </a:r>
          </a:p>
          <a:p>
            <a:r>
              <a:rPr lang="en-US" dirty="0"/>
              <a:t>Client-side is controlled by independent humans, who make mistakes</a:t>
            </a:r>
          </a:p>
          <a:p>
            <a:r>
              <a:rPr lang="en-US" dirty="0"/>
              <a:t>Even though the back-end is far more important, clients still need to be secure.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2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6E780-7FEE-41BE-88E8-27D07CEB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Client-side security matters! </a:t>
            </a:r>
            <a:br>
              <a:rPr lang="en-US" dirty="0"/>
            </a:br>
            <a:r>
              <a:rPr lang="en-US" dirty="0"/>
              <a:t>COVID19 proofed it.</a:t>
            </a:r>
          </a:p>
        </p:txBody>
      </p:sp>
    </p:spTree>
    <p:extLst>
      <p:ext uri="{BB962C8B-B14F-4D97-AF65-F5344CB8AC3E}">
        <p14:creationId xmlns:p14="http://schemas.microsoft.com/office/powerpoint/2010/main" val="875490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Widescreen</PresentationFormat>
  <Paragraphs>89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Mobile Application Threat Analysis</vt:lpstr>
      <vt:lpstr>The life of an ethical hacker</vt:lpstr>
      <vt:lpstr>L_L</vt:lpstr>
      <vt:lpstr>What can we do with an app?</vt:lpstr>
      <vt:lpstr>What kinds of value can we get?</vt:lpstr>
      <vt:lpstr>How to audit the whole attack surface?</vt:lpstr>
      <vt:lpstr>Web app security</vt:lpstr>
      <vt:lpstr>Mobile app security</vt:lpstr>
      <vt:lpstr>Client-side security matters!  COVID19 proofed it.</vt:lpstr>
      <vt:lpstr>Executive Summary</vt:lpstr>
      <vt:lpstr>Client-side security</vt:lpstr>
      <vt:lpstr>Impact</vt:lpstr>
      <vt:lpstr>PowerPoint Presentation</vt:lpstr>
      <vt:lpstr>PowerPoint Presentation</vt:lpstr>
      <vt:lpstr>What are the minimum Closeness and Adaptability required for the exploitation?</vt:lpstr>
      <vt:lpstr>PowerPoint Presentation</vt:lpstr>
      <vt:lpstr>Cases</vt:lpstr>
      <vt:lpstr>The Application Itself</vt:lpstr>
      <vt:lpstr>The Stolen Device Threat</vt:lpstr>
      <vt:lpstr>The Malware Threat</vt:lpstr>
      <vt:lpstr>PowerPoint Presentation</vt:lpstr>
      <vt:lpstr>The Malware Threat</vt:lpstr>
      <vt:lpstr>The External Attacker Threat</vt:lpstr>
      <vt:lpstr>Conclusions</vt:lpstr>
      <vt:lpstr>Building of the basic attack surface</vt:lpstr>
      <vt:lpstr>Building of the basic attack surface</vt:lpstr>
      <vt:lpstr>Credits &amp;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2020-12-20T16:39:18Z</dcterms:created>
  <dcterms:modified xsi:type="dcterms:W3CDTF">2020-12-20T16:39:25Z</dcterms:modified>
</cp:coreProperties>
</file>